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71" r:id="rId5"/>
    <p:sldId id="272" r:id="rId6"/>
    <p:sldId id="284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0" r:id="rId15"/>
    <p:sldId id="299" r:id="rId16"/>
    <p:sldId id="300" r:id="rId17"/>
    <p:sldId id="298" r:id="rId18"/>
    <p:sldId id="301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3"/>
    <p:restoredTop sz="94722"/>
  </p:normalViewPr>
  <p:slideViewPr>
    <p:cSldViewPr snapToGrid="0" snapToObjects="1">
      <p:cViewPr varScale="1">
        <p:scale>
          <a:sx n="63" d="100"/>
          <a:sy n="63" d="100"/>
        </p:scale>
        <p:origin x="896" y="3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18.04.2023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xmlns="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xmlns="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xmlns="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xmlns="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xmlns="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xmlns="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xmlns="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xmlns="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xmlns="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xmlns="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xmlns="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xmlns="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xmlns="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xmlns="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xmlns="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xmlns="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xmlns="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xmlns="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xmlns="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xmlns="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xmlns="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xmlns="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xmlns="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xmlns="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xmlns="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xmlns="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xmlns="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xmlns="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xmlns="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xmlns="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xmlns="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xmlns="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xmlns="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xmlns="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xmlns="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xmlns="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xmlns="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xmlns="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xmlns="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xmlns="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xmlns="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xmlns="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xmlns="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xmlns="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xmlns="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xmlns="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xmlns="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xmlns="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xmlns="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xmlns="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xmlns="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xmlns="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xmlns="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xmlns="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xmlns="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xmlns="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xmlns="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xmlns="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xmlns="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xmlns="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xmlns="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xmlns="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xmlns="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xmlns="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xmlns="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xmlns="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xmlns="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xmlns="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xmlns="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xmlns="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xmlns="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xmlns="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xmlns="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xmlns="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xmlns="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xmlns="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xmlns="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xmlns="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xmlns="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xmlns="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xmlns="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xmlns="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xmlns="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xmlns="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xmlns="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xmlns="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xmlns="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xmlns="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xmlns="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xmlns="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18.04.2023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248808"/>
            <a:ext cx="8205974" cy="1978323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+mn-lt"/>
              </a:rPr>
              <a:t>Университет на улицах города: городская грамотность в прошлом и настоящем</a:t>
            </a:r>
            <a:endParaRPr lang="ru-RU" sz="4800" dirty="0">
              <a:latin typeface="+mn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140" y="1173829"/>
            <a:ext cx="4186774" cy="435163"/>
          </a:xfrm>
        </p:spPr>
        <p:txBody>
          <a:bodyPr/>
          <a:lstStyle/>
          <a:p>
            <a:r>
              <a:rPr lang="ru-RU" sz="1800" b="1" dirty="0" smtClean="0">
                <a:latin typeface="+mn-lt"/>
              </a:rPr>
              <a:t>Институт образования НИУ </a:t>
            </a:r>
            <a:r>
              <a:rPr lang="ru-RU" sz="1800" b="1" dirty="0" smtClean="0">
                <a:latin typeface="+mn-lt"/>
              </a:rPr>
              <a:t>ВШЭ</a:t>
            </a:r>
          </a:p>
          <a:p>
            <a:r>
              <a:rPr lang="ru-RU" sz="1800" b="1" dirty="0" smtClean="0">
                <a:latin typeface="+mn-lt"/>
              </a:rPr>
              <a:t>Институт стратегии развития образования</a:t>
            </a:r>
            <a:endParaRPr lang="ru-RU" sz="1800" b="1" dirty="0" smtClean="0"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+mn-lt"/>
              </a:rPr>
              <a:t>Москва 2023</a:t>
            </a:r>
            <a:endParaRPr lang="ru-RU" sz="1800" b="1" dirty="0">
              <a:latin typeface="+mn-lt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5683" y="4862261"/>
            <a:ext cx="3588775" cy="435163"/>
          </a:xfrm>
        </p:spPr>
        <p:txBody>
          <a:bodyPr/>
          <a:lstStyle/>
          <a:p>
            <a:r>
              <a:rPr lang="ru-RU" sz="1800" b="1" dirty="0" smtClean="0">
                <a:latin typeface="+mn-lt"/>
              </a:rPr>
              <a:t>Пичугина В.К.</a:t>
            </a:r>
          </a:p>
          <a:p>
            <a:r>
              <a:rPr lang="ru-RU" sz="1800" b="1" dirty="0" err="1" smtClean="0">
                <a:latin typeface="+mn-lt"/>
              </a:rPr>
              <a:t>д.п.н</a:t>
            </a:r>
            <a:r>
              <a:rPr lang="ru-RU" sz="1800" b="1" dirty="0" smtClean="0">
                <a:latin typeface="+mn-lt"/>
              </a:rPr>
              <a:t>., профессор РАО, </a:t>
            </a:r>
          </a:p>
          <a:p>
            <a:r>
              <a:rPr lang="ru-RU" sz="1800" b="1" dirty="0" smtClean="0">
                <a:latin typeface="+mn-lt"/>
              </a:rPr>
              <a:t>ведущий научный сотрудник</a:t>
            </a:r>
            <a:endParaRPr lang="ru-RU" sz="18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-239119" y="2903729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200" dirty="0"/>
              <a:t>«</a:t>
            </a:r>
            <a:r>
              <a:rPr lang="en-US" sz="3200" dirty="0"/>
              <a:t>Literacy </a:t>
            </a:r>
            <a:r>
              <a:rPr lang="en-US" sz="3200" dirty="0" smtClean="0"/>
              <a:t>goes </a:t>
            </a:r>
            <a:r>
              <a:rPr lang="en-US" sz="3200" dirty="0"/>
              <a:t>to </a:t>
            </a:r>
            <a:r>
              <a:rPr lang="en-US" sz="3200" dirty="0" smtClean="0"/>
              <a:t>school</a:t>
            </a:r>
            <a:r>
              <a:rPr lang="ru-RU" sz="3200" dirty="0"/>
              <a:t>…» </a:t>
            </a:r>
            <a:endParaRPr lang="ru-RU" sz="3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482" y="1670074"/>
            <a:ext cx="2873081" cy="41418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7652" y="374100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ea typeface="Calibri" panose="020F0502020204030204" pitchFamily="34" charset="0"/>
              </a:rPr>
              <a:t>Грамотность </a:t>
            </a:r>
            <a:r>
              <a:rPr lang="ru-RU" sz="2400" dirty="0">
                <a:ea typeface="Calibri" panose="020F0502020204030204" pitchFamily="34" charset="0"/>
              </a:rPr>
              <a:t>выходит из школы в пространство города и востребует практики для декодирования города как своеобразного текста во множестве контекстов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509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4473558" y="1210704"/>
            <a:ext cx="7429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+mn-lt"/>
              </a:rPr>
              <a:t>Проекты:</a:t>
            </a:r>
          </a:p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 «</a:t>
            </a:r>
            <a:r>
              <a:rPr lang="en-US" sz="2000" dirty="0">
                <a:latin typeface="+mn-lt"/>
              </a:rPr>
              <a:t>Children Friendly Cities</a:t>
            </a:r>
            <a:r>
              <a:rPr lang="ru-RU" sz="2000" dirty="0">
                <a:latin typeface="+mn-lt"/>
              </a:rPr>
              <a:t>» и форум «</a:t>
            </a:r>
            <a:r>
              <a:rPr lang="ru-RU" sz="2000" dirty="0" err="1">
                <a:latin typeface="+mn-lt"/>
              </a:rPr>
              <a:t>Child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and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Youth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Friendly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City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Forum</a:t>
            </a:r>
            <a:r>
              <a:rPr lang="ru-RU" sz="2000" dirty="0">
                <a:latin typeface="+mn-lt"/>
              </a:rPr>
              <a:t>», инициированные ЮНИСЕФ; </a:t>
            </a:r>
          </a:p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проект «</a:t>
            </a:r>
            <a:r>
              <a:rPr lang="en-US" sz="2000" dirty="0">
                <a:latin typeface="+mn-lt"/>
              </a:rPr>
              <a:t>L</a:t>
            </a:r>
            <a:r>
              <a:rPr lang="ru-RU" sz="2000" dirty="0" err="1">
                <a:latin typeface="+mn-lt"/>
              </a:rPr>
              <a:t>earning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city</a:t>
            </a:r>
            <a:r>
              <a:rPr lang="ru-RU" sz="2000" dirty="0">
                <a:latin typeface="+mn-lt"/>
              </a:rPr>
              <a:t>», разработанный Институтом непрерывного образования ЮНЕСКО</a:t>
            </a:r>
          </a:p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«Университет для города»</a:t>
            </a:r>
            <a:r>
              <a:rPr lang="ru-RU" sz="2000" dirty="0" smtClean="0">
                <a:latin typeface="+mn-lt"/>
              </a:rPr>
              <a:t> и </a:t>
            </a:r>
            <a:r>
              <a:rPr lang="ru-RU" sz="2000" dirty="0">
                <a:latin typeface="+mn-lt"/>
              </a:rPr>
              <a:t>др.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56704" y="3149696"/>
            <a:ext cx="7549283" cy="3489604"/>
            <a:chOff x="156704" y="3149696"/>
            <a:chExt cx="7549283" cy="3489604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5" t="13916" r="13281" b="31883"/>
            <a:stretch>
              <a:fillRect/>
            </a:stretch>
          </p:blipFill>
          <p:spPr bwMode="auto">
            <a:xfrm>
              <a:off x="156704" y="3149696"/>
              <a:ext cx="7549283" cy="3489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707464" y="3149696"/>
              <a:ext cx="1998523" cy="528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770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1177697" y="2535262"/>
            <a:ext cx="99357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latin typeface="+mn-lt"/>
              </a:rPr>
              <a:t>Literacy </a:t>
            </a:r>
            <a:r>
              <a:rPr lang="en-US" sz="2800" dirty="0">
                <a:latin typeface="+mn-lt"/>
              </a:rPr>
              <a:t>in everyday </a:t>
            </a:r>
            <a:r>
              <a:rPr lang="en-US" sz="2800" dirty="0" smtClean="0">
                <a:latin typeface="+mn-lt"/>
              </a:rPr>
              <a:t>life – </a:t>
            </a:r>
            <a:r>
              <a:rPr lang="ru-RU" sz="2800" dirty="0" smtClean="0">
                <a:latin typeface="+mn-lt"/>
              </a:rPr>
              <a:t>как сделать </a:t>
            </a:r>
            <a:r>
              <a:rPr lang="ru-RU" sz="2800" dirty="0">
                <a:latin typeface="+mn-lt"/>
              </a:rPr>
              <a:t>знания и опыт «более значимыми для личного пользования</a:t>
            </a:r>
            <a:r>
              <a:rPr lang="ru-RU" sz="2800" dirty="0" smtClean="0">
                <a:latin typeface="+mn-lt"/>
              </a:rPr>
              <a:t>»?</a:t>
            </a:r>
            <a:endParaRPr lang="ru-RU" sz="28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89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2854" y="2296273"/>
            <a:ext cx="11012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ea typeface="Calibri" panose="020F0502020204030204" pitchFamily="34" charset="0"/>
              </a:rPr>
              <a:t>Городская грамотность является одной из грамотностей </a:t>
            </a:r>
            <a:r>
              <a:rPr lang="en-US" sz="2400" i="1" dirty="0">
                <a:ea typeface="Calibri" panose="020F0502020204030204" pitchFamily="34" charset="0"/>
              </a:rPr>
              <a:t>XXI</a:t>
            </a:r>
            <a:r>
              <a:rPr lang="ru-RU" sz="2400" i="1" dirty="0">
                <a:ea typeface="Calibri" panose="020F0502020204030204" pitchFamily="34" charset="0"/>
              </a:rPr>
              <a:t> века, которая опирается на сложную природу чтения и письма, прочно связана с жизнью горожан всех возрастов и имеет большое значение для обучения.</a:t>
            </a:r>
            <a:r>
              <a:rPr lang="ru-RU" sz="2400" dirty="0"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1350" y="391841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ea typeface="Calibri" panose="020F0502020204030204" pitchFamily="34" charset="0"/>
              </a:rPr>
              <a:t>Городская грамотность объединяет способы понимания прочитанного и написанного в самом широком понимании чтения и письма: от правильного «чтения» дорожных знаков младшим школьником по пути в школу до «написания» маршрутов для посещения интересных мест подростком, путешествующим по стране.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31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332" y="1714133"/>
            <a:ext cx="3067050" cy="46958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7702" y="31058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</a:rPr>
              <a:t>Literacy for the New Millennium</a:t>
            </a:r>
            <a:r>
              <a:rPr lang="ru-RU" sz="2000" dirty="0">
                <a:ea typeface="Calibri" panose="020F0502020204030204" pitchFamily="34" charset="0"/>
              </a:rPr>
              <a:t> (2007). </a:t>
            </a:r>
            <a:r>
              <a:rPr lang="en-US" sz="2000" dirty="0" err="1">
                <a:ea typeface="Calibri" panose="020F0502020204030204" pitchFamily="34" charset="0"/>
              </a:rPr>
              <a:t>Vol</a:t>
            </a:r>
            <a:r>
              <a:rPr lang="ru-RU" sz="2000" dirty="0">
                <a:ea typeface="Calibri" panose="020F0502020204030204" pitchFamily="34" charset="0"/>
              </a:rPr>
              <a:t>. 1-4 / </a:t>
            </a:r>
            <a:r>
              <a:rPr lang="en-US" sz="2000" dirty="0">
                <a:ea typeface="Calibri" panose="020F0502020204030204" pitchFamily="34" charset="0"/>
              </a:rPr>
              <a:t>by B</a:t>
            </a:r>
            <a:r>
              <a:rPr lang="ru-RU" sz="2000" dirty="0">
                <a:ea typeface="Calibri" panose="020F0502020204030204" pitchFamily="34" charset="0"/>
              </a:rPr>
              <a:t>.</a:t>
            </a:r>
            <a:r>
              <a:rPr lang="en-US" sz="2000" dirty="0">
                <a:ea typeface="Calibri" panose="020F0502020204030204" pitchFamily="34" charset="0"/>
              </a:rPr>
              <a:t>J</a:t>
            </a:r>
            <a:r>
              <a:rPr lang="ru-RU" sz="2000" dirty="0">
                <a:ea typeface="Calibri" panose="020F0502020204030204" pitchFamily="34" charset="0"/>
              </a:rPr>
              <a:t>. </a:t>
            </a:r>
            <a:r>
              <a:rPr lang="en-US" sz="2000" dirty="0" err="1">
                <a:ea typeface="Calibri" panose="020F0502020204030204" pitchFamily="34" charset="0"/>
              </a:rPr>
              <a:t>Guzzetti</a:t>
            </a:r>
            <a:r>
              <a:rPr lang="ru-RU" sz="2000" dirty="0">
                <a:ea typeface="Calibri" panose="020F0502020204030204" pitchFamily="34" charset="0"/>
              </a:rPr>
              <a:t> (</a:t>
            </a:r>
            <a:r>
              <a:rPr lang="en-US" sz="2000" dirty="0" err="1">
                <a:ea typeface="Calibri" panose="020F0502020204030204" pitchFamily="34" charset="0"/>
              </a:rPr>
              <a:t>ed</a:t>
            </a:r>
            <a:r>
              <a:rPr lang="ru-RU" sz="2000" dirty="0">
                <a:ea typeface="Calibri" panose="020F0502020204030204" pitchFamily="34" charset="0"/>
              </a:rPr>
              <a:t>.). </a:t>
            </a:r>
            <a:r>
              <a:rPr lang="en-US" sz="2000" dirty="0">
                <a:ea typeface="Calibri" panose="020F0502020204030204" pitchFamily="34" charset="0"/>
              </a:rPr>
              <a:t>London</a:t>
            </a:r>
            <a:r>
              <a:rPr lang="ru-RU" sz="2000" dirty="0">
                <a:ea typeface="Calibri" panose="020F0502020204030204" pitchFamily="34" charset="0"/>
              </a:rPr>
              <a:t>: </a:t>
            </a:r>
            <a:r>
              <a:rPr lang="en-US" sz="2000" dirty="0" err="1">
                <a:ea typeface="Calibri" panose="020F0502020204030204" pitchFamily="34" charset="0"/>
              </a:rPr>
              <a:t>Praeger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525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7022" y="2648805"/>
            <a:ext cx="11150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a typeface="Calibri" panose="020F0502020204030204" pitchFamily="34" charset="0"/>
              </a:rPr>
              <a:t>Городская грамотность рассматривается нами как грамотность, которая ориентирует на поиск оптимального способа </a:t>
            </a:r>
            <a:r>
              <a:rPr lang="ru-RU" sz="2400" i="1" dirty="0" smtClean="0">
                <a:ea typeface="Times New Roman" panose="02020603050405020304" pitchFamily="18" charset="0"/>
              </a:rPr>
              <a:t>действия при решении задач в пространстве города, связанных с перемещением, потреблением и социальным взаимодействием подростков на основе принципов здорового образа жизни, ответственного поведения, обеспечения личной безопасности и субъективного благополучия, а также знаний истории и культурных особенностей города.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3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53356540-7218-FF4B-B6BC-5BD291A372E2}"/>
              </a:ext>
            </a:extLst>
          </p:cNvPr>
          <p:cNvSpPr txBox="1">
            <a:spLocks/>
          </p:cNvSpPr>
          <p:nvPr/>
        </p:nvSpPr>
        <p:spPr>
          <a:xfrm>
            <a:off x="6581439" y="1666230"/>
            <a:ext cx="5245561" cy="3393234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400" dirty="0" smtClean="0">
                <a:latin typeface="+mn-lt"/>
              </a:rPr>
              <a:t>Сократ предлагал своим ученикам </a:t>
            </a:r>
            <a:r>
              <a:rPr lang="ru-RU" sz="2400" dirty="0">
                <a:latin typeface="+mn-lt"/>
              </a:rPr>
              <a:t>осуществлять </a:t>
            </a:r>
            <a:r>
              <a:rPr lang="ru-RU" sz="2400" dirty="0" smtClean="0">
                <a:latin typeface="+mn-lt"/>
              </a:rPr>
              <a:t>заботу </a:t>
            </a:r>
            <a:r>
              <a:rPr lang="ru-RU" sz="2400" dirty="0">
                <a:latin typeface="+mn-lt"/>
              </a:rPr>
              <a:t>о </a:t>
            </a:r>
            <a:r>
              <a:rPr lang="ru-RU" sz="2400" dirty="0" smtClean="0">
                <a:latin typeface="+mn-lt"/>
              </a:rPr>
              <a:t>себе, </a:t>
            </a:r>
            <a:r>
              <a:rPr lang="ru-RU" sz="2400" dirty="0">
                <a:latin typeface="+mn-lt"/>
              </a:rPr>
              <a:t>представляя ее как некий образовательный бумеранг, который запущен в пространстве города и на протяжении всей жизни возвращается к тому, кто ее </a:t>
            </a:r>
            <a:r>
              <a:rPr lang="ru-RU" sz="2400" dirty="0" smtClean="0">
                <a:latin typeface="+mn-lt"/>
              </a:rPr>
              <a:t>осуществляет</a:t>
            </a:r>
            <a:endParaRPr lang="ru-RU" sz="2400" dirty="0">
              <a:latin typeface="+mn-lt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E2EAF03B-EC26-1D47-94AC-C75942861D6C}"/>
              </a:ext>
            </a:extLst>
          </p:cNvPr>
          <p:cNvSpPr txBox="1">
            <a:spLocks/>
          </p:cNvSpPr>
          <p:nvPr/>
        </p:nvSpPr>
        <p:spPr>
          <a:xfrm>
            <a:off x="6259891" y="1447790"/>
            <a:ext cx="5245560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5" y="1293193"/>
            <a:ext cx="5824286" cy="44194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0677" y="6142229"/>
            <a:ext cx="9435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Франсуа-Андре </a:t>
            </a:r>
            <a:r>
              <a:rPr lang="ru-RU" b="1" dirty="0" err="1" smtClean="0"/>
              <a:t>Венсан</a:t>
            </a:r>
            <a:r>
              <a:rPr lang="ru-RU" b="1" dirty="0" smtClean="0"/>
              <a:t>, Сократ обучает Алкивиада, 1777</a:t>
            </a:r>
            <a:r>
              <a:rPr lang="ru-RU" b="1" dirty="0" smtClean="0"/>
              <a:t>, Музей </a:t>
            </a:r>
            <a:r>
              <a:rPr lang="ru-RU" b="1" dirty="0" smtClean="0"/>
              <a:t>Фабра, </a:t>
            </a:r>
            <a:r>
              <a:rPr lang="ru-RU" b="1" dirty="0" err="1" smtClean="0"/>
              <a:t>Монпелье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102525" y="1245751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200" dirty="0">
                <a:latin typeface="+mn-lt"/>
              </a:rPr>
              <a:t>«</a:t>
            </a:r>
            <a:r>
              <a:rPr lang="en-US" sz="3200" dirty="0">
                <a:latin typeface="+mn-lt"/>
              </a:rPr>
              <a:t>Not another book on literacy</a:t>
            </a:r>
            <a:r>
              <a:rPr lang="ru-RU" sz="3200" dirty="0">
                <a:latin typeface="+mn-lt"/>
              </a:rPr>
              <a:t>!» </a:t>
            </a:r>
            <a:endParaRPr lang="ru-RU" sz="32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159" y="1538138"/>
            <a:ext cx="2867864" cy="4141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24" y="4167240"/>
            <a:ext cx="79914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373830" y="1245751"/>
            <a:ext cx="74295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3200" dirty="0" smtClean="0">
                <a:latin typeface="+mn-lt"/>
              </a:rPr>
              <a:t>По данным Всемирного </a:t>
            </a:r>
            <a:r>
              <a:rPr lang="ru-RU" sz="3200" dirty="0">
                <a:latin typeface="+mn-lt"/>
              </a:rPr>
              <a:t>банка и ООН, </a:t>
            </a:r>
            <a:r>
              <a:rPr lang="ru-RU" sz="3200" dirty="0" smtClean="0">
                <a:latin typeface="+mn-lt"/>
              </a:rPr>
              <a:t>большая </a:t>
            </a:r>
            <a:r>
              <a:rPr lang="ru-RU" sz="3200" dirty="0">
                <a:latin typeface="+mn-lt"/>
              </a:rPr>
              <a:t>часть мирового народонаселения уже проживает в городах, и число городского населения будет продолжать расти (предположительно, к 2020 г 2/3 жителей Земли будет проживать в городах</a:t>
            </a:r>
            <a:r>
              <a:rPr lang="ru-RU" sz="3200" dirty="0" smtClean="0">
                <a:latin typeface="+mn-lt"/>
              </a:rPr>
              <a:t>)</a:t>
            </a:r>
            <a:endParaRPr lang="ru-RU" sz="3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9528" y="1795201"/>
            <a:ext cx="5519056" cy="413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367" y="5909045"/>
            <a:ext cx="1050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Краевский В.В. (1997) Сколько у нас педагогик? // Педагогика. №4. С.113-118.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96414" y="2733152"/>
            <a:ext cx="6337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Вопрос «сколько у нас грамотностей?» подразумевает не деление существующих грамотностей на утратившие и сохраняющие актуальность, а изучение причин актуализации той или иной грамотности.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71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607814" y="2396232"/>
            <a:ext cx="2063105" cy="1785957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Стрелка вверх 5"/>
          <p:cNvSpPr/>
          <p:nvPr/>
        </p:nvSpPr>
        <p:spPr>
          <a:xfrm>
            <a:off x="8530035" y="4415088"/>
            <a:ext cx="2205971" cy="1785908"/>
          </a:xfrm>
          <a:prstGeom prst="up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4638062" y="3233902"/>
            <a:ext cx="3513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грамотность </a:t>
            </a:r>
            <a:r>
              <a:rPr lang="ru-RU" sz="2400" dirty="0" smtClean="0">
                <a:ea typeface="Calibri" panose="020F0502020204030204" pitchFamily="34" charset="0"/>
              </a:rPr>
              <a:t>--------- текст</a:t>
            </a:r>
            <a:endParaRPr lang="ru-RU" sz="2400" dirty="0"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42774" y="4182189"/>
            <a:ext cx="2393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чтение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30035" y="3452740"/>
            <a:ext cx="2024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письмо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025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607814" y="2396232"/>
            <a:ext cx="2063105" cy="1785957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Стрелка вверх 5"/>
          <p:cNvSpPr/>
          <p:nvPr/>
        </p:nvSpPr>
        <p:spPr>
          <a:xfrm>
            <a:off x="8530035" y="4415088"/>
            <a:ext cx="2205971" cy="1785908"/>
          </a:xfrm>
          <a:prstGeom prst="up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3972370" y="2991075"/>
            <a:ext cx="5995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грамотность </a:t>
            </a:r>
            <a:r>
              <a:rPr lang="ru-RU" sz="2400" dirty="0" smtClean="0">
                <a:ea typeface="Calibri" panose="020F0502020204030204" pitchFamily="34" charset="0"/>
              </a:rPr>
              <a:t>--------- событие</a:t>
            </a:r>
            <a:endParaRPr lang="ru-RU" sz="2400" dirty="0"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42774" y="4182189"/>
            <a:ext cx="2393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пространство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30035" y="3452740"/>
            <a:ext cx="2024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практика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00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7410" y="2574951"/>
            <a:ext cx="93315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В рамках </a:t>
            </a:r>
            <a:r>
              <a:rPr lang="en-US" sz="2000" dirty="0">
                <a:ea typeface="Calibri" panose="020F0502020204030204" pitchFamily="34" charset="0"/>
              </a:rPr>
              <a:t>New Literacy Studies</a:t>
            </a:r>
            <a:r>
              <a:rPr lang="ru-RU" sz="2000" dirty="0">
                <a:ea typeface="Calibri" panose="020F0502020204030204" pitchFamily="34" charset="0"/>
              </a:rPr>
              <a:t> (</a:t>
            </a:r>
            <a:r>
              <a:rPr lang="en-US" sz="2000" dirty="0">
                <a:ea typeface="Calibri" panose="020F0502020204030204" pitchFamily="34" charset="0"/>
              </a:rPr>
              <a:t>NLS</a:t>
            </a:r>
            <a:r>
              <a:rPr lang="ru-RU" sz="2000" dirty="0">
                <a:ea typeface="Calibri" panose="020F0502020204030204" pitchFamily="34" charset="0"/>
              </a:rPr>
              <a:t>) актуальным становится вопрос о том, какие еще пространства мы признаем значимыми для формирования того или иного типа грамотности: виртуальные, реальные и/или пространства, где первые объединяются со вторыми? </a:t>
            </a:r>
            <a:endParaRPr lang="ru-RU" sz="2000" dirty="0" smtClean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И </a:t>
            </a:r>
            <a:r>
              <a:rPr lang="ru-RU" sz="2000" dirty="0">
                <a:ea typeface="Calibri" panose="020F0502020204030204" pitchFamily="34" charset="0"/>
              </a:rPr>
              <a:t>связанный с этим вопрос о том, какие практики реализуются в этих пространствах, связывая инструменты и ресурсы, задействованные в создании событий и ситуаций для декодирования текстов и их контекстов. </a:t>
            </a:r>
            <a:endParaRPr lang="ru-RU" sz="2000" dirty="0" smtClean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Грамотность </a:t>
            </a:r>
            <a:r>
              <a:rPr lang="ru-RU" sz="2000" dirty="0">
                <a:ea typeface="Calibri" panose="020F0502020204030204" pitchFamily="34" charset="0"/>
              </a:rPr>
              <a:t>связана не только с тем, </a:t>
            </a:r>
            <a:r>
              <a:rPr lang="ru-RU" sz="2000" i="1" dirty="0">
                <a:ea typeface="Calibri" panose="020F0502020204030204" pitchFamily="34" charset="0"/>
              </a:rPr>
              <a:t>как</a:t>
            </a:r>
            <a:r>
              <a:rPr lang="ru-RU" sz="2000" dirty="0">
                <a:ea typeface="Calibri" panose="020F0502020204030204" pitchFamily="34" charset="0"/>
              </a:rPr>
              <a:t> действовать в меняющемся и мире, но и с тем, </a:t>
            </a:r>
            <a:r>
              <a:rPr lang="ru-RU" sz="2000" i="1" dirty="0">
                <a:ea typeface="Calibri" panose="020F0502020204030204" pitchFamily="34" charset="0"/>
              </a:rPr>
              <a:t>кто </a:t>
            </a:r>
            <a:r>
              <a:rPr lang="ru-RU" sz="2000" dirty="0">
                <a:ea typeface="Calibri" panose="020F0502020204030204" pitchFamily="34" charset="0"/>
              </a:rPr>
              <a:t>и</a:t>
            </a:r>
            <a:r>
              <a:rPr lang="ru-RU" sz="2000" i="1" dirty="0">
                <a:ea typeface="Calibri" panose="020F0502020204030204" pitchFamily="34" charset="0"/>
              </a:rPr>
              <a:t> где </a:t>
            </a:r>
            <a:r>
              <a:rPr lang="ru-RU" sz="2000" dirty="0">
                <a:ea typeface="Calibri" panose="020F0502020204030204" pitchFamily="34" charset="0"/>
              </a:rPr>
              <a:t>именно в нем действует.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77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05" y="1086116"/>
            <a:ext cx="1115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a typeface="Calibri" panose="020F0502020204030204" pitchFamily="34" charset="0"/>
              </a:rPr>
              <a:t>Сколько у нас грамотностей? Или, Зачем нам еще и городская грамотность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5671" y="2484516"/>
            <a:ext cx="77941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Каждая </a:t>
            </a:r>
            <a:r>
              <a:rPr lang="ru-RU" sz="2000" dirty="0"/>
              <a:t>грамотность является </a:t>
            </a:r>
            <a:r>
              <a:rPr lang="ru-RU" sz="2000" u="sng" dirty="0"/>
              <a:t>практикой</a:t>
            </a:r>
            <a:r>
              <a:rPr lang="ru-RU" sz="2000" dirty="0"/>
              <a:t>, отличающейся от других по социальному значению и воздействию, поскольку реализуется в конкретном пространстве (социальном, образовательном, культурном и т.д.).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/>
              <a:t>При таком подходе между столь популярной сейчас кулинарной грамотностью («</a:t>
            </a:r>
            <a:r>
              <a:rPr lang="en-US" sz="2000" dirty="0"/>
              <a:t>kitchen literacy</a:t>
            </a:r>
            <a:r>
              <a:rPr lang="ru-RU" sz="2000" dirty="0"/>
              <a:t>») и читательской грамотностью младшего школьника не такая большая пропасть, поскольку и первая и вторая представляют собой практику, опирающуюся на сложную природу чтения и письма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8"/>
          <a:stretch/>
        </p:blipFill>
        <p:spPr>
          <a:xfrm rot="5400000">
            <a:off x="8274352" y="2785811"/>
            <a:ext cx="3630377" cy="27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713</Words>
  <Application>Microsoft Office PowerPoint</Application>
  <PresentationFormat>Широкоэкранный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HSE Sans</vt:lpstr>
      <vt:lpstr>Times New Roman</vt:lpstr>
      <vt:lpstr>Office Theme</vt:lpstr>
      <vt:lpstr>Университет на улицах города: городская грамотность в прошлом и настоящем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Tosh</cp:lastModifiedBy>
  <cp:revision>38</cp:revision>
  <cp:lastPrinted>2021-11-11T13:08:42Z</cp:lastPrinted>
  <dcterms:created xsi:type="dcterms:W3CDTF">2021-11-11T08:52:47Z</dcterms:created>
  <dcterms:modified xsi:type="dcterms:W3CDTF">2023-04-18T07:21:55Z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